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21"/>
  </p:notesMasterIdLst>
  <p:sldIdLst>
    <p:sldId id="256" r:id="rId5"/>
    <p:sldId id="260" r:id="rId6"/>
    <p:sldId id="262" r:id="rId7"/>
    <p:sldId id="295" r:id="rId8"/>
    <p:sldId id="296" r:id="rId9"/>
    <p:sldId id="302" r:id="rId10"/>
    <p:sldId id="297" r:id="rId11"/>
    <p:sldId id="303" r:id="rId12"/>
    <p:sldId id="304" r:id="rId13"/>
    <p:sldId id="305" r:id="rId14"/>
    <p:sldId id="298" r:id="rId15"/>
    <p:sldId id="306" r:id="rId16"/>
    <p:sldId id="307" r:id="rId17"/>
    <p:sldId id="310" r:id="rId18"/>
    <p:sldId id="311" r:id="rId19"/>
    <p:sldId id="312" r:id="rId20"/>
  </p:sldIdLst>
  <p:sldSz cx="9144000" cy="5143500" type="screen16x9"/>
  <p:notesSz cx="6858000" cy="9144000"/>
  <p:embeddedFontLst>
    <p:embeddedFont>
      <p:font typeface="Inter-Regular"/>
      <p:regular r:id="rId22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867"/>
  </p:normalViewPr>
  <p:slideViewPr>
    <p:cSldViewPr snapToGrid="0" snapToObjects="1">
      <p:cViewPr varScale="1">
        <p:scale>
          <a:sx n="101" d="100"/>
          <a:sy n="101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971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95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185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1298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3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563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18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48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030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2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9609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0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717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216537" y="1250566"/>
            <a:ext cx="884795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Portfolio Investment Plan</a:t>
            </a:r>
            <a:br>
              <a:rPr lang="en-US" dirty="0"/>
            </a:br>
            <a:r>
              <a:rPr lang="en-US" sz="3000" dirty="0"/>
              <a:t>(Finance and Risk Analytics)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D12DC-17C7-6E4F-8ED9-630C21854C3F}"/>
              </a:ext>
            </a:extLst>
          </p:cNvPr>
          <p:cNvSpPr txBox="1"/>
          <p:nvPr/>
        </p:nvSpPr>
        <p:spPr>
          <a:xfrm>
            <a:off x="7351000" y="3892934"/>
            <a:ext cx="1519968" cy="1095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Presented By :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Himanshu Dubey</a:t>
            </a:r>
            <a:br>
              <a:rPr lang="en-US" sz="15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</a:br>
            <a:endParaRPr lang="en-US" sz="1500" dirty="0">
              <a:solidFill>
                <a:schemeClr val="lt1"/>
              </a:solidFill>
              <a:latin typeface="Inter-Regular"/>
              <a:ea typeface="Inter-Regular"/>
              <a:sym typeface="Inter-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73F51-CDC3-054A-892B-48816326F75E}"/>
              </a:ext>
            </a:extLst>
          </p:cNvPr>
          <p:cNvSpPr txBox="1"/>
          <p:nvPr/>
        </p:nvSpPr>
        <p:spPr>
          <a:xfrm>
            <a:off x="282650" y="3541693"/>
            <a:ext cx="2137124" cy="1090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Clients :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- Mr. Patrick </a:t>
            </a:r>
            <a:r>
              <a:rPr lang="en-US" sz="1500" dirty="0" err="1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Jyengar</a:t>
            </a:r>
            <a:endParaRPr lang="en-US" sz="1500" dirty="0">
              <a:solidFill>
                <a:schemeClr val="lt1"/>
              </a:solidFill>
              <a:latin typeface="Inter-Regular"/>
              <a:ea typeface="Inter-Regular"/>
              <a:sym typeface="Inter-Regular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- Mr. Peter </a:t>
            </a:r>
            <a:r>
              <a:rPr lang="en-US" sz="1500" dirty="0" err="1">
                <a:solidFill>
                  <a:schemeClr val="lt1"/>
                </a:solidFill>
                <a:latin typeface="Inter-Regular"/>
                <a:ea typeface="Inter-Regular"/>
                <a:sym typeface="Inter-Regular"/>
              </a:rPr>
              <a:t>Jyengar</a:t>
            </a:r>
            <a:endParaRPr lang="en-US" sz="1500" dirty="0">
              <a:solidFill>
                <a:schemeClr val="lt1"/>
              </a:solidFill>
              <a:latin typeface="Inter-Regular"/>
              <a:ea typeface="Inter-Regular"/>
              <a:sym typeface="Inter-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6" y="152449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Technology Sector </a:t>
            </a:r>
            <a:r>
              <a:rPr lang="en" sz="2000" dirty="0"/>
              <a:t>(Last 5 years)</a:t>
            </a:r>
            <a:endParaRPr sz="2000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48479" y="3199247"/>
            <a:ext cx="8294824" cy="17918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Technology has been the best performing sector out of all the sectors in the last 5 years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This sector was also affected adversely due to the pandemic but it recovered at a fast pace.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Microsoft (MSFT), Amazon (AMZN), Apple (AAPL), Facebook (FB) &amp; Google (GOOG) have performed positively along with S&amp;P500 Market index.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IBM has been the worst performing technology stock as compared to all other technology sector stocks showing a downward trend during the period.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C6FFD7D-9E1A-834F-9512-46571589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74" y="589333"/>
            <a:ext cx="5307833" cy="25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5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6" y="152449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Annual Summary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08E0B3-AFDA-0748-B806-66A327C8D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16" y="691763"/>
            <a:ext cx="3175799" cy="4055166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200" b="1" u="sng" dirty="0">
                <a:cs typeface="Arial"/>
              </a:rPr>
              <a:t>Technology</a:t>
            </a:r>
            <a:r>
              <a:rPr lang="en-US" sz="1200" dirty="0">
                <a:cs typeface="Arial"/>
              </a:rPr>
              <a:t> : Amazon (AMZN) - 40.58% annual returns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b="1" u="sng" dirty="0">
                <a:cs typeface="Arial"/>
              </a:rPr>
              <a:t>Technology</a:t>
            </a:r>
            <a:r>
              <a:rPr lang="en-US" sz="1200" dirty="0">
                <a:cs typeface="Arial"/>
              </a:rPr>
              <a:t> : Microsoft (MSFT) - 34.93% annual returns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b="1" u="sng" dirty="0">
                <a:cs typeface="Arial"/>
              </a:rPr>
              <a:t>Technology</a:t>
            </a:r>
            <a:r>
              <a:rPr lang="en-US" sz="1200" dirty="0">
                <a:cs typeface="Arial"/>
              </a:rPr>
              <a:t> : Apple (AAPL) - 33.30% annual returns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b="1" u="sng" dirty="0">
                <a:cs typeface="Arial"/>
              </a:rPr>
              <a:t>Technology</a:t>
            </a:r>
            <a:r>
              <a:rPr lang="en-US" sz="1200" dirty="0">
                <a:cs typeface="Arial"/>
              </a:rPr>
              <a:t> : Facebook (FB) - 26.48% annual returns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b="1" u="sng" dirty="0">
                <a:cs typeface="Arial"/>
              </a:rPr>
              <a:t>Healthcare</a:t>
            </a:r>
            <a:r>
              <a:rPr lang="en-US" sz="1200" dirty="0">
                <a:cs typeface="Arial"/>
              </a:rPr>
              <a:t> : </a:t>
            </a:r>
            <a:r>
              <a:rPr lang="en-US" sz="1200" dirty="0" err="1">
                <a:cs typeface="Arial"/>
              </a:rPr>
              <a:t>UnitedHealthGroup</a:t>
            </a:r>
            <a:r>
              <a:rPr lang="en-US" sz="1200" dirty="0">
                <a:cs typeface="Arial"/>
              </a:rPr>
              <a:t> (UNH) - 23.70% annual returns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b="1" u="sng" dirty="0">
                <a:cs typeface="Arial"/>
              </a:rPr>
              <a:t>Technology</a:t>
            </a:r>
            <a:r>
              <a:rPr lang="en-US" sz="1200" dirty="0">
                <a:cs typeface="Arial"/>
              </a:rPr>
              <a:t> : Google (GOOG) - 21.04% annual returns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b="1" u="sng" dirty="0">
                <a:cs typeface="Arial"/>
              </a:rPr>
              <a:t>Finance</a:t>
            </a:r>
            <a:r>
              <a:rPr lang="en-US" sz="1200" dirty="0">
                <a:cs typeface="Arial"/>
              </a:rPr>
              <a:t> : Morgan Stanley (MS) - 14.59% annual returns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b="1" u="sng" dirty="0">
                <a:cs typeface="Arial"/>
              </a:rPr>
              <a:t>S&amp;P500 Index</a:t>
            </a:r>
            <a:r>
              <a:rPr lang="en-US" sz="1200" dirty="0">
                <a:cs typeface="Arial"/>
              </a:rPr>
              <a:t> : 13.04% annual returns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C69B7B19-F84B-AE46-A399-27554CCD7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733" y="866250"/>
            <a:ext cx="5298151" cy="34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7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5" y="152449"/>
            <a:ext cx="8161267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Mr. Patrick </a:t>
            </a:r>
            <a:r>
              <a:rPr lang="en" dirty="0" err="1"/>
              <a:t>Jyengar’s</a:t>
            </a:r>
            <a:r>
              <a:rPr lang="en" dirty="0"/>
              <a:t> Investment Goals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67115" y="707666"/>
            <a:ext cx="5174491" cy="41982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Mr. Patrick </a:t>
            </a:r>
            <a:r>
              <a:rPr lang="en-GB" sz="1200" dirty="0" err="1">
                <a:cs typeface="Arial"/>
              </a:rPr>
              <a:t>Jyengar</a:t>
            </a:r>
            <a:r>
              <a:rPr lang="en-GB" sz="1200" dirty="0">
                <a:cs typeface="Arial"/>
              </a:rPr>
              <a:t> wants to maintain a good standard of living after his retirement.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He has been a conservative investor during his life.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Has available capital of 1 Million dollars and wants to invest 500k dollars in a magazine (</a:t>
            </a:r>
            <a:r>
              <a:rPr lang="en-GB" sz="1200" dirty="0" err="1">
                <a:cs typeface="Arial"/>
              </a:rPr>
              <a:t>Naturo</a:t>
            </a:r>
            <a:r>
              <a:rPr lang="en-GB" sz="1200" dirty="0">
                <a:cs typeface="Arial"/>
              </a:rPr>
              <a:t>) for minority stake and remaining 500k dollars in equities.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He wants to double his invested amount in the span on 5 years.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He wants to invest in stocks with lower risk that would fetch him reasonable returns after 5 years.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As per his profile, Low risk stocks like Johnson and Johnson (JNJ), Roche Holding AG (RHHBY) and Merck and CO inc. (MRK) is suitable for investing.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These are low risk stocks but overall returns with these three stocks wouldn't help in reaching Mr. </a:t>
            </a:r>
            <a:r>
              <a:rPr lang="en-GB" sz="1200" dirty="0" err="1">
                <a:cs typeface="Arial"/>
              </a:rPr>
              <a:t>Patricks's</a:t>
            </a:r>
            <a:r>
              <a:rPr lang="en-GB" sz="1200" dirty="0">
                <a:cs typeface="Arial"/>
              </a:rPr>
              <a:t> investment goals.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Also, one portion of his wealth can be invested on Microsoft (MSFT) to gain the desired returns.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7910AB5-835E-F14A-81AA-A0B19293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606" y="1075079"/>
            <a:ext cx="3627906" cy="34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8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6" y="152449"/>
            <a:ext cx="860976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Mr. Patrick </a:t>
            </a:r>
            <a:r>
              <a:rPr lang="en" dirty="0" err="1"/>
              <a:t>Jyengar’s</a:t>
            </a:r>
            <a:r>
              <a:rPr lang="en" dirty="0"/>
              <a:t> Portfolio Analysis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67116" y="1632990"/>
            <a:ext cx="3533607" cy="31543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The Daily Returns of the Portfolio is about 0.07% based on our stocks allocation.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1200" dirty="0">
              <a:cs typeface="Arial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The portfolio risk of the stocks allocated to Mr. Patrick is 18.01%.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1200" dirty="0">
              <a:cs typeface="Arial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Based on the stock allocations and calculations, if Mr. Patrick </a:t>
            </a:r>
            <a:r>
              <a:rPr lang="en-GB" sz="1200" dirty="0" err="1">
                <a:cs typeface="Arial"/>
              </a:rPr>
              <a:t>Jyengar</a:t>
            </a:r>
            <a:r>
              <a:rPr lang="en-GB" sz="1200" dirty="0">
                <a:cs typeface="Arial"/>
              </a:rPr>
              <a:t> invests 500,000 Dollars in the above Portfolio, the returns that he can expect after 5 years is 1.05 Million Dollars with 558 Thousand dollars of gain on investment.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134DFF9-787D-8446-A7D1-2AF42E4C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627" y="2696123"/>
            <a:ext cx="4390025" cy="2298863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CD4204D-24B0-634E-87AB-712B28DFC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311" y="1581525"/>
            <a:ext cx="4700659" cy="1070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3CE83F-F006-B34A-8312-E36716F1E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16" y="643866"/>
            <a:ext cx="8391854" cy="8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9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5" y="152449"/>
            <a:ext cx="838390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Mr. Peter </a:t>
            </a:r>
            <a:r>
              <a:rPr lang="en" dirty="0" err="1"/>
              <a:t>Jyengar’s</a:t>
            </a:r>
            <a:r>
              <a:rPr lang="en" dirty="0"/>
              <a:t> Investment Goals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67115" y="707666"/>
            <a:ext cx="5174491" cy="41982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Mr. Peter </a:t>
            </a:r>
            <a:r>
              <a:rPr lang="en-GB" sz="1200" dirty="0" err="1">
                <a:cs typeface="Arial"/>
              </a:rPr>
              <a:t>Jyengar</a:t>
            </a:r>
            <a:r>
              <a:rPr lang="en-GB" sz="1200" dirty="0">
                <a:cs typeface="Arial"/>
              </a:rPr>
              <a:t> wants to take risks and he prefers high-return on his investments.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He believes that he can still bounce back in case of any occasional losses.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He wants to invest the whole amount, which is 1 million dollars in stocks having highest margins and is expecting high returns on his investment within 5 years which will be further used for inorganic expansion of JWW.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For Mr. Peter </a:t>
            </a:r>
            <a:r>
              <a:rPr lang="en-GB" sz="1200" dirty="0" err="1">
                <a:cs typeface="Arial"/>
              </a:rPr>
              <a:t>Jyengar</a:t>
            </a:r>
            <a:r>
              <a:rPr lang="en-GB" sz="1200" dirty="0">
                <a:cs typeface="Arial"/>
              </a:rPr>
              <a:t>, we will be suggesting stocks offering high returns within 5 years irrespective of </a:t>
            </a:r>
            <a:r>
              <a:rPr lang="en-GB" sz="1200">
                <a:cs typeface="Arial"/>
              </a:rPr>
              <a:t>the risk.</a:t>
            </a:r>
            <a:endParaRPr lang="en-GB" sz="1200" dirty="0">
              <a:cs typeface="Arial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High risk and High Returns stocks like Amazon (AMZN), Microsoft (MSFT), Apple (AAPL) are suitable for his profile.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These stocks would help him receive higher return on his investment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D5CF1D4-C21D-F44C-89E7-9E8B3423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90" y="822822"/>
            <a:ext cx="2928994" cy="3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31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6" y="152449"/>
            <a:ext cx="860976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Mr. Peter </a:t>
            </a:r>
            <a:r>
              <a:rPr lang="en" dirty="0" err="1"/>
              <a:t>Jyengar’s</a:t>
            </a:r>
            <a:r>
              <a:rPr lang="en" dirty="0"/>
              <a:t> Portfolio Analysis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33500" y="1649179"/>
            <a:ext cx="2902681" cy="31216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Total Daily Portfolio Returns of the stock allocation is 0.14%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1200" dirty="0">
              <a:cs typeface="Arial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The portfolio risk of the stocks allocated to Mr. Peter is 25.6%.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1200" dirty="0">
              <a:cs typeface="Arial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If Mr. Peter </a:t>
            </a:r>
            <a:r>
              <a:rPr lang="en-GB" sz="1200" dirty="0" err="1">
                <a:cs typeface="Arial"/>
              </a:rPr>
              <a:t>Jyengar</a:t>
            </a:r>
            <a:r>
              <a:rPr lang="en-GB" sz="1200" dirty="0">
                <a:cs typeface="Arial"/>
              </a:rPr>
              <a:t> invests 1 Million Dollars in the above Portfolio, the returns that he can expect after 5 years is around 5.1 Million Dollars with more than 4 Million dollars of gain on investment.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59E04B1-BC54-9342-B9D8-1E6CF0FB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500" y="2621076"/>
            <a:ext cx="4620387" cy="2445792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66C08EA-4A48-714F-A8A4-A7645E26B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136" y="1579963"/>
            <a:ext cx="5339116" cy="991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4844B4-1FC2-A946-98AD-FE0143651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00" y="687180"/>
            <a:ext cx="8403752" cy="8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55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33"/>
          <p:cNvSpPr txBox="1">
            <a:spLocks noGrp="1"/>
          </p:cNvSpPr>
          <p:nvPr>
            <p:ph type="body" idx="4294967295"/>
          </p:nvPr>
        </p:nvSpPr>
        <p:spPr>
          <a:xfrm>
            <a:off x="2210462" y="2142379"/>
            <a:ext cx="4723075" cy="85874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" sz="6800" b="1" dirty="0">
                <a:solidFill>
                  <a:schemeClr val="lt1"/>
                </a:solidFill>
              </a:rPr>
              <a:t>Thank You</a:t>
            </a:r>
            <a:endParaRPr sz="6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81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095407" y="1245326"/>
            <a:ext cx="6953186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Compound interest is the eighth wonder of the world. He who understands it, earns it. He who doesn’t, pays it.”</a:t>
            </a:r>
          </a:p>
          <a:p>
            <a:pPr marL="0" lvl="0" indent="0" algn="ctr">
              <a:buNone/>
            </a:pPr>
            <a:r>
              <a:rPr lang="en-US" dirty="0"/>
              <a:t> – Albert Einstein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58948" y="171527"/>
            <a:ext cx="2942061" cy="4884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Agenda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377418" y="3486944"/>
            <a:ext cx="323741" cy="3091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6975558" y="1751133"/>
            <a:ext cx="1387013" cy="1387384"/>
            <a:chOff x="6654650" y="3665275"/>
            <a:chExt cx="409100" cy="409125"/>
          </a:xfrm>
        </p:grpSpPr>
        <p:sp>
          <p:nvSpPr>
            <p:cNvPr id="102" name="Google Shape;10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04" name="Google Shape;104;p18"/>
          <p:cNvGrpSpPr/>
          <p:nvPr/>
        </p:nvGrpSpPr>
        <p:grpSpPr>
          <a:xfrm rot="1056976">
            <a:off x="5638910" y="2841838"/>
            <a:ext cx="916363" cy="916472"/>
            <a:chOff x="570875" y="4322250"/>
            <a:chExt cx="443300" cy="443325"/>
          </a:xfrm>
        </p:grpSpPr>
        <p:sp>
          <p:nvSpPr>
            <p:cNvPr id="105" name="Google Shape;10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09" name="Google Shape;109;p18"/>
          <p:cNvSpPr/>
          <p:nvPr/>
        </p:nvSpPr>
        <p:spPr>
          <a:xfrm rot="2466773">
            <a:off x="5741699" y="2019882"/>
            <a:ext cx="449798" cy="4294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6399536" y="2290128"/>
            <a:ext cx="323700" cy="3090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8362263" y="2534988"/>
            <a:ext cx="242429" cy="2314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7353476" y="984336"/>
            <a:ext cx="218402" cy="20853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9" name="Google Shape;92;p17">
            <a:extLst>
              <a:ext uri="{FF2B5EF4-FFF2-40B4-BE49-F238E27FC236}">
                <a16:creationId xmlns:a16="http://schemas.microsoft.com/office/drawing/2014/main" id="{28DCBD6C-3E0B-4844-8E71-8104C45CB926}"/>
              </a:ext>
            </a:extLst>
          </p:cNvPr>
          <p:cNvSpPr txBox="1">
            <a:spLocks/>
          </p:cNvSpPr>
          <p:nvPr/>
        </p:nvSpPr>
        <p:spPr>
          <a:xfrm>
            <a:off x="158948" y="1088604"/>
            <a:ext cx="4951509" cy="28152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Inter-Regular"/>
                <a:ea typeface="Inter-Regular"/>
                <a:sym typeface="Inter-Regular"/>
              </a:rPr>
              <a:t>Objective</a:t>
            </a:r>
          </a:p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+mj-lt"/>
              <a:buAutoNum type="arabicPeriod"/>
            </a:pPr>
            <a:endParaRPr lang="en-IN" sz="1200" dirty="0">
              <a:solidFill>
                <a:schemeClr val="bg1"/>
              </a:solidFill>
              <a:latin typeface="Inter-Regular"/>
              <a:ea typeface="Inter-Regular"/>
              <a:sym typeface="Inter-Regular"/>
            </a:endParaRPr>
          </a:p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Inter-Regular"/>
                <a:ea typeface="Inter-Regular"/>
                <a:sym typeface="Inter-Regular"/>
              </a:rPr>
              <a:t>Stocks Overview</a:t>
            </a:r>
          </a:p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+mj-lt"/>
              <a:buAutoNum type="arabicPeriod"/>
            </a:pPr>
            <a:endParaRPr lang="en-IN" sz="1200" dirty="0">
              <a:solidFill>
                <a:schemeClr val="bg1"/>
              </a:solidFill>
              <a:latin typeface="Inter-Regular"/>
              <a:ea typeface="Inter-Regular"/>
              <a:sym typeface="Inter-Regular"/>
            </a:endParaRPr>
          </a:p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Inter-Regular"/>
                <a:ea typeface="Inter-Regular"/>
                <a:sym typeface="Inter-Regular"/>
              </a:rPr>
              <a:t>Analysis and Insights</a:t>
            </a:r>
          </a:p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+mj-lt"/>
              <a:buAutoNum type="arabicPeriod"/>
            </a:pPr>
            <a:endParaRPr lang="en-IN" sz="1200" dirty="0">
              <a:solidFill>
                <a:schemeClr val="bg1"/>
              </a:solidFill>
              <a:latin typeface="Inter-Regular"/>
              <a:ea typeface="Inter-Regular"/>
              <a:sym typeface="Inter-Regular"/>
            </a:endParaRPr>
          </a:p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+mj-lt"/>
              <a:buAutoNum type="arabicPeriod"/>
            </a:pPr>
            <a:r>
              <a:rPr lang="en-IN" sz="1200" dirty="0">
                <a:solidFill>
                  <a:schemeClr val="bg1"/>
                </a:solidFill>
                <a:latin typeface="Inter-Regular"/>
                <a:ea typeface="Inter-Regular"/>
                <a:sym typeface="Inter-Regular"/>
              </a:rPr>
              <a:t>Portfolio Analysis and Recommendations</a:t>
            </a:r>
          </a:p>
          <a:p>
            <a:pPr marL="76200"/>
            <a:endParaRPr lang="en-IN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6" y="197566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67116" y="1200087"/>
            <a:ext cx="8264634" cy="27433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1200" dirty="0"/>
              <a:t>Analyse a portfolio of stocks for investment management based on client’s requirement.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1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/>
              <a:t>Provide consultation to two different investors, Mr. Patrick </a:t>
            </a:r>
            <a:r>
              <a:rPr lang="en-GB" sz="1200" dirty="0" err="1"/>
              <a:t>Jyenger</a:t>
            </a:r>
            <a:r>
              <a:rPr lang="en-GB" sz="1200" dirty="0"/>
              <a:t> and Mr. Peter </a:t>
            </a:r>
            <a:r>
              <a:rPr lang="en-GB" sz="1200" dirty="0" err="1"/>
              <a:t>Jyenger</a:t>
            </a:r>
            <a:r>
              <a:rPr lang="en-GB" sz="1200" dirty="0"/>
              <a:t> depending on their requirements and financial objectives.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1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/>
              <a:t>Mr. Patrick </a:t>
            </a:r>
            <a:r>
              <a:rPr lang="en-GB" sz="1200" dirty="0" err="1"/>
              <a:t>Jyenger</a:t>
            </a:r>
            <a:r>
              <a:rPr lang="en-GB" sz="1200" dirty="0"/>
              <a:t> wants to invest $500K in equities and he expects double returns on his investment with low risk within a span of 5 years.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1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/>
              <a:t>Mr. Peter </a:t>
            </a:r>
            <a:r>
              <a:rPr lang="en-GB" sz="1200" dirty="0" err="1"/>
              <a:t>Jyenger</a:t>
            </a:r>
            <a:r>
              <a:rPr lang="en-GB" sz="1200" dirty="0"/>
              <a:t> wants to invest his $1 million in equities and he is expecting high returns on his investment within 5 years by investing in high risk stocks.</a:t>
            </a:r>
            <a:endParaRPr lang="en-IN" sz="10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302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6" y="152449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Stocks Overview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FD96317F-185D-5943-9C67-01F66ED1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10" y="548749"/>
            <a:ext cx="2494782" cy="4349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DA9BE3-0938-3943-AF0C-7C8438BD550A}"/>
              </a:ext>
            </a:extLst>
          </p:cNvPr>
          <p:cNvSpPr txBox="1"/>
          <p:nvPr/>
        </p:nvSpPr>
        <p:spPr>
          <a:xfrm>
            <a:off x="349857" y="1325091"/>
            <a:ext cx="5343277" cy="279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Inter-Regular"/>
                <a:ea typeface="Inter-Regular"/>
                <a:sym typeface="Inter-Regular"/>
              </a:rPr>
              <a:t>There are a total of 24 stocks.</a:t>
            </a:r>
          </a:p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dk1"/>
              </a:solidFill>
              <a:latin typeface="Inter-Regular"/>
              <a:ea typeface="Inter-Regular"/>
              <a:sym typeface="Inter-Regular"/>
            </a:endParaRPr>
          </a:p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Inter-Regular"/>
                <a:ea typeface="Inter-Regular"/>
                <a:sym typeface="Inter-Regular"/>
              </a:rPr>
              <a:t>These 24 stocks belong to specific sectors. </a:t>
            </a:r>
          </a:p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dk1"/>
              </a:solidFill>
              <a:latin typeface="Inter-Regular"/>
              <a:ea typeface="Inter-Regular"/>
              <a:sym typeface="Inter-Regular"/>
            </a:endParaRPr>
          </a:p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Inter-Regular"/>
                <a:ea typeface="Inter-Regular"/>
                <a:sym typeface="Inter-Regular"/>
              </a:rPr>
              <a:t>The sectors are Aviation, Finance, Healthcare, Pharmaceuticals, and Technology.</a:t>
            </a:r>
            <a:br>
              <a:rPr lang="en-US" sz="1200" dirty="0">
                <a:solidFill>
                  <a:schemeClr val="dk1"/>
                </a:solidFill>
                <a:latin typeface="Inter-Regular"/>
                <a:ea typeface="Inter-Regular"/>
                <a:sym typeface="Inter-Regular"/>
              </a:rPr>
            </a:br>
            <a:endParaRPr lang="en-US" sz="1200" dirty="0">
              <a:solidFill>
                <a:schemeClr val="dk1"/>
              </a:solidFill>
              <a:latin typeface="Inter-Regular"/>
              <a:ea typeface="Inter-Regular"/>
              <a:sym typeface="Inter-Regular"/>
            </a:endParaRPr>
          </a:p>
          <a:p>
            <a:pPr marL="457200" indent="-381000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dk1"/>
                </a:solidFill>
                <a:latin typeface="Inter-Regular"/>
                <a:ea typeface="Inter-Regular"/>
                <a:sym typeface="Inter-Regular"/>
              </a:rPr>
              <a:t>There are 6 stocks belonging to Aviation sector, 6 Finance sector stocks, 6 stocks that belong to Healthcare and Pharmaceuticals together, and 6 stocks belonging to Technology Sector.</a:t>
            </a:r>
          </a:p>
        </p:txBody>
      </p:sp>
    </p:spTree>
    <p:extLst>
      <p:ext uri="{BB962C8B-B14F-4D97-AF65-F5344CB8AC3E}">
        <p14:creationId xmlns:p14="http://schemas.microsoft.com/office/powerpoint/2010/main" val="162460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5" y="152448"/>
            <a:ext cx="8375951" cy="67405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Market Performance Overview</a:t>
            </a:r>
            <a:br>
              <a:rPr lang="en" dirty="0"/>
            </a:br>
            <a:r>
              <a:rPr lang="en" sz="2000" dirty="0"/>
              <a:t>(Last 5 years)</a:t>
            </a:r>
            <a:endParaRPr sz="2000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67116" y="3697357"/>
            <a:ext cx="8375952" cy="12936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</a:rPr>
              <a:t>The line chart show the stock performance of normalized stock prices over a given period of time and compared against S&amp;P500 index.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  <a:sym typeface="Arial"/>
              </a:rPr>
              <a:t>The overall market performed well from Jan 2016 to Jan 2020.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1200" dirty="0">
                <a:cs typeface="Arial"/>
                <a:sym typeface="Arial"/>
              </a:rPr>
              <a:t>The Market crashed in March 2020 due to the pandemic that affected the economy to slow down.</a:t>
            </a:r>
            <a:endParaRPr lang="en-GB" sz="1200" dirty="0">
              <a:cs typeface="Arial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CA7A742-A93F-B54E-B431-3DD7339C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741" y="826500"/>
            <a:ext cx="6060697" cy="2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5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6" y="152449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Aviation Sector </a:t>
            </a:r>
            <a:r>
              <a:rPr lang="en" sz="2000" dirty="0"/>
              <a:t>(Last 5 years)</a:t>
            </a:r>
            <a:endParaRPr sz="2000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48479" y="3269501"/>
            <a:ext cx="8294824" cy="17215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The travel restrictions imposed due to the Pandemic in March 2020 hit a real blow to the Aviation industry and the sector did not recover even though the market S&amp;P500 index recovered and gone up. 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If we look at the trends until Jan 2020, which is before the pandemic, almost all of the stocks were under performing as compared to S&amp;P500.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However, Delta Airlines (DAL) and Southwest Airlines (LUV) stood out with good growth as compared to other Aviation stocks.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5D7779-BD73-514E-AA25-88712CEC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12" y="613377"/>
            <a:ext cx="5595358" cy="25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8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6" y="152449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Finance Sector </a:t>
            </a:r>
            <a:r>
              <a:rPr lang="en" sz="2000" dirty="0"/>
              <a:t>(Last 5 years)</a:t>
            </a:r>
            <a:endParaRPr sz="2000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48479" y="3291839"/>
            <a:ext cx="8294824" cy="16992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Finance Sector gave a neutral performance over the last 5 years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This sector was also affected due to the pandemic in March 2020 but it has been on a path to recovery.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Morgan Stanley (MS) &amp; Goldman Sachs (GS) have performed very well as compared to other stocks in the Finance sector.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Deutsche Bank (DB) was the only Finance Sector Stock that had been the worst performer during the last 5 years.</a:t>
            </a:r>
          </a:p>
          <a:p>
            <a:pPr lvl="0">
              <a:buFont typeface="Courier New" panose="02070309020205020404" pitchFamily="49" charset="0"/>
              <a:buChar char="o"/>
            </a:pPr>
            <a:endParaRPr lang="en-IN" sz="1200" dirty="0">
              <a:cs typeface="Arial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595D67A-0011-4A40-822C-56C85082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510" y="548749"/>
            <a:ext cx="5482762" cy="26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63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67115" y="152449"/>
            <a:ext cx="797043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Healthcare and Pharma Sector </a:t>
            </a:r>
            <a:r>
              <a:rPr lang="en" sz="2000" dirty="0"/>
              <a:t>(Last 5 years)</a:t>
            </a:r>
            <a:endParaRPr sz="2000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48479" y="3101009"/>
            <a:ext cx="8294824" cy="17969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Healthcare and Pharma sector has shown a strong positive growth over the last 5 years.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Although the sector was affected due to the pandemic, but a good recovery was shown later.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United Health Group (UNH) and Johnson &amp; </a:t>
            </a:r>
            <a:r>
              <a:rPr lang="en-IN" sz="1200" dirty="0" err="1">
                <a:cs typeface="Arial"/>
              </a:rPr>
              <a:t>Johsnson</a:t>
            </a:r>
            <a:r>
              <a:rPr lang="en-IN" sz="1200" dirty="0">
                <a:cs typeface="Arial"/>
              </a:rPr>
              <a:t> (JNJ) have performed very well during the period as compared to S&amp;P500 Index.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IN" sz="1200" dirty="0">
                <a:cs typeface="Arial"/>
              </a:rPr>
              <a:t>Bausch </a:t>
            </a:r>
            <a:r>
              <a:rPr lang="en-IN" sz="1200" dirty="0" err="1">
                <a:cs typeface="Arial"/>
              </a:rPr>
              <a:t>Helath</a:t>
            </a:r>
            <a:r>
              <a:rPr lang="en-IN" sz="1200" dirty="0">
                <a:cs typeface="Arial"/>
              </a:rPr>
              <a:t> Companies (BHC) has consistently performed badly over the years when compared to other stocks in the healthcare and pharmaceuticals sectors together.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E7649F5-CD7A-F64D-9C94-BD6BC348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81" y="582097"/>
            <a:ext cx="5356819" cy="24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63624"/>
      </p:ext>
    </p:extLst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19B484EF96F4C9D43313945C8095D" ma:contentTypeVersion="13" ma:contentTypeDescription="Create a new document." ma:contentTypeScope="" ma:versionID="8c2fbc8864c327e51e25a34a668419e0">
  <xsd:schema xmlns:xsd="http://www.w3.org/2001/XMLSchema" xmlns:xs="http://www.w3.org/2001/XMLSchema" xmlns:p="http://schemas.microsoft.com/office/2006/metadata/properties" xmlns:ns3="caed677e-f470-44a3-a7e1-69acb961d7e1" xmlns:ns4="83ec197e-3887-4be3-b532-baec98746a09" targetNamespace="http://schemas.microsoft.com/office/2006/metadata/properties" ma:root="true" ma:fieldsID="cf603b29fa449b1461849aca56a8147d" ns3:_="" ns4:_="">
    <xsd:import namespace="caed677e-f470-44a3-a7e1-69acb961d7e1"/>
    <xsd:import namespace="83ec197e-3887-4be3-b532-baec98746a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d677e-f470-44a3-a7e1-69acb961d7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ec197e-3887-4be3-b532-baec98746a0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aed677e-f470-44a3-a7e1-69acb961d7e1" xsi:nil="true"/>
  </documentManagement>
</p:properties>
</file>

<file path=customXml/itemProps1.xml><?xml version="1.0" encoding="utf-8"?>
<ds:datastoreItem xmlns:ds="http://schemas.openxmlformats.org/officeDocument/2006/customXml" ds:itemID="{90791290-8700-4E84-BEB9-A5F3B6DBA2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d677e-f470-44a3-a7e1-69acb961d7e1"/>
    <ds:schemaRef ds:uri="83ec197e-3887-4be3-b532-baec98746a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196BDC-2C0B-480F-BD5E-8C946B45FC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3AE548-2310-4CDA-A597-429A19DCADA0}">
  <ds:schemaRefs>
    <ds:schemaRef ds:uri="http://schemas.openxmlformats.org/package/2006/metadata/core-properties"/>
    <ds:schemaRef ds:uri="83ec197e-3887-4be3-b532-baec98746a09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caed677e-f470-44a3-a7e1-69acb961d7e1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11616</TotalTime>
  <Words>1242</Words>
  <Application>Microsoft Office PowerPoint</Application>
  <PresentationFormat>On-screen Show (16:9)</PresentationFormat>
  <Paragraphs>107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Inter-Regular</vt:lpstr>
      <vt:lpstr>Courier New</vt:lpstr>
      <vt:lpstr>Arial</vt:lpstr>
      <vt:lpstr>Calibri</vt:lpstr>
      <vt:lpstr>Joan template</vt:lpstr>
      <vt:lpstr>Portfolio Investment Plan (Finance and Risk Analytics)</vt:lpstr>
      <vt:lpstr>PowerPoint Presentation</vt:lpstr>
      <vt:lpstr>Agenda</vt:lpstr>
      <vt:lpstr>Objective</vt:lpstr>
      <vt:lpstr>Stocks Overview</vt:lpstr>
      <vt:lpstr>Market Performance Overview (Last 5 years)</vt:lpstr>
      <vt:lpstr>Aviation Sector (Last 5 years)</vt:lpstr>
      <vt:lpstr>Finance Sector (Last 5 years)</vt:lpstr>
      <vt:lpstr>Healthcare and Pharma Sector (Last 5 years)</vt:lpstr>
      <vt:lpstr>Technology Sector (Last 5 years)</vt:lpstr>
      <vt:lpstr>Annual Summary</vt:lpstr>
      <vt:lpstr>Mr. Patrick Jyengar’s Investment Goals</vt:lpstr>
      <vt:lpstr>Mr. Patrick Jyengar’s Portfolio Analysis</vt:lpstr>
      <vt:lpstr>Mr. Peter Jyengar’s Investment Goals</vt:lpstr>
      <vt:lpstr>Mr. Peter Jyengar’s Portfolio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and Risk Analytics</dc:title>
  <dc:creator>Himanshu Dubey</dc:creator>
  <cp:lastModifiedBy>Himanshu Dubey</cp:lastModifiedBy>
  <cp:revision>107</cp:revision>
  <dcterms:modified xsi:type="dcterms:W3CDTF">2024-05-16T09:23:00Z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2024-05-16T09:19:14Z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bc0ca4de-6292-4b05-b410-c88a1ffaa8b3</vt:lpwstr>
  </property>
  <property fmtid="{D5CDD505-2E9C-101B-9397-08002B2CF9AE}" pid="7" name="MSIP_Label_defa4170-0d19-0005-0004-bc88714345d2_ActionId">
    <vt:lpwstr>458ec855-d303-40fc-8f1f-c08663f83f06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0x01010069319B484EF96F4C9D43313945C8095D</vt:lpwstr>
  </property>
</Properties>
</file>